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8" r:id="rId3"/>
    <p:sldId id="269" r:id="rId4"/>
    <p:sldId id="272" r:id="rId5"/>
    <p:sldId id="27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CC01-82EC-4B82-ACA0-7F647C84F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250C8E-8B5F-4150-AC10-F7F5DB53F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F7AE2-2AA1-4EC3-90BF-B5EC8031BA52}"/>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B1D53B9E-82E6-49D6-AA50-F9411D0C6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3BEF5-8D1F-400E-B180-8C19232852B8}"/>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154566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489-9828-4CE3-9B67-EE22F95AC1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2FEA7D-2C55-4897-960D-AA36D353D5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7EF9F-5470-4E13-89C5-D6A0062B0DA4}"/>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8817E7AD-CD8E-465A-BF83-A94E0BE99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61FF3-7B43-4F93-8CB3-C5C86281D55A}"/>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0282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6C0020-B8D3-4E12-9984-5E0C0CC595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E1F574-247C-432E-B635-AD3271F059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27F2D-407C-4C6A-A527-6A17E4F9E42C}"/>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9AC94632-999F-43D0-A6F3-C178B72BE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0A73C-6CB1-4136-9399-C6F7F0ADB3F6}"/>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849458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92F2-1938-4877-A1A5-923B6C466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5AB46-E36B-482C-A6DD-1D8947514C47}"/>
              </a:ext>
            </a:extLst>
          </p:cNvPr>
          <p:cNvSpPr>
            <a:spLocks noGrp="1"/>
          </p:cNvSpPr>
          <p:nvPr>
            <p:ph idx="1"/>
          </p:nvPr>
        </p:nvSpPr>
        <p:spPr>
          <a:xfrm>
            <a:off x="838199"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4A7FB-4497-44B8-95BD-E0560CBC7E41}"/>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521DD4F9-57FF-4E90-98AF-B9D3BE30A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29C8E-C5EC-4249-8162-151AF782953F}"/>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12211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D7E5-1E21-4039-92DC-9DC9F012C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A003E-DEC9-48C2-916A-270020BB8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C0E85-DD85-4184-9229-E24EF4AF8B53}"/>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DCB959E0-683C-4B51-9CC4-33750F116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48880-F138-4E05-AA62-1F590862FBA2}"/>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4396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1CF2-1E4B-41F5-8A8F-00F61178F9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8ECEB3-B601-4F10-BA37-C0C845A616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B16C0F-9259-41A7-9E02-17968793D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33813-5911-47B0-B123-D529429CDDE1}"/>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6" name="Footer Placeholder 5">
            <a:extLst>
              <a:ext uri="{FF2B5EF4-FFF2-40B4-BE49-F238E27FC236}">
                <a16:creationId xmlns:a16="http://schemas.microsoft.com/office/drawing/2014/main" id="{9D6E2C86-6633-47BC-BC36-443298441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7511FA-940D-4350-8616-A9A453B507E4}"/>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52125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BAD4-0822-40C6-AED8-1DE2701E21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B124ED-8DA9-4BE1-8C2E-87930EEFF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8EF0D-CAE4-460D-B381-DD8FE566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6694-8C5C-4DF4-A704-B60AF50B6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91C2A-285C-4352-8FE5-A7AED20FA0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016D3D-AB95-489A-ACEF-4969814C7A48}"/>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8" name="Footer Placeholder 7">
            <a:extLst>
              <a:ext uri="{FF2B5EF4-FFF2-40B4-BE49-F238E27FC236}">
                <a16:creationId xmlns:a16="http://schemas.microsoft.com/office/drawing/2014/main" id="{EF7BEAEE-07DB-4B30-9875-6B06777BC4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FB734C-EED4-4D7C-9A6D-F1D073C690A9}"/>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28521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E452-E4E9-49CA-8182-1FA40CE172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8175A-6BD1-4328-935C-4D6CEACB2B37}"/>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4" name="Footer Placeholder 3">
            <a:extLst>
              <a:ext uri="{FF2B5EF4-FFF2-40B4-BE49-F238E27FC236}">
                <a16:creationId xmlns:a16="http://schemas.microsoft.com/office/drawing/2014/main" id="{62DB6444-68A4-488D-8BDC-6DFD021C07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BF3B9F-A8A1-4A9E-85BB-3E630CC9BA35}"/>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250769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EC797-F6E0-4F1A-9DA3-AAD58B599FD0}"/>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3" name="Footer Placeholder 2">
            <a:extLst>
              <a:ext uri="{FF2B5EF4-FFF2-40B4-BE49-F238E27FC236}">
                <a16:creationId xmlns:a16="http://schemas.microsoft.com/office/drawing/2014/main" id="{CDEBFEDF-7776-4DEF-99DC-2456F1EEB9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BFED2-F576-40D1-9882-9125C2435D92}"/>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52268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76A7-6198-485A-A049-EB9FFE7E6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F9AE87-8E63-4299-83D7-9671AF554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4DF342-AC93-4A03-B143-131A6C398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D2C01-AC4D-4896-A2AD-1512054F827E}"/>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6" name="Footer Placeholder 5">
            <a:extLst>
              <a:ext uri="{FF2B5EF4-FFF2-40B4-BE49-F238E27FC236}">
                <a16:creationId xmlns:a16="http://schemas.microsoft.com/office/drawing/2014/main" id="{1D7E9BA0-5394-4452-8A34-82DA535B9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432C42-541D-477F-8BC8-7016A17099B8}"/>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212328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96FB-418D-435F-A7BD-F0FB14E22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A3C8A-DAB5-4A71-9220-1A3078E49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0C703-2540-4989-AB15-6DC4684A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AA0CF-D290-418A-ACF6-1EA8599A73EC}"/>
              </a:ext>
            </a:extLst>
          </p:cNvPr>
          <p:cNvSpPr>
            <a:spLocks noGrp="1"/>
          </p:cNvSpPr>
          <p:nvPr>
            <p:ph type="dt" sz="half" idx="10"/>
          </p:nvPr>
        </p:nvSpPr>
        <p:spPr/>
        <p:txBody>
          <a:bodyPr/>
          <a:lstStyle/>
          <a:p>
            <a:fld id="{AFC15A6F-C255-4FF6-BA77-6CB5F13BD2FF}" type="datetimeFigureOut">
              <a:rPr lang="en-US" smtClean="0"/>
              <a:t>10/11/2021</a:t>
            </a:fld>
            <a:endParaRPr lang="en-US"/>
          </a:p>
        </p:txBody>
      </p:sp>
      <p:sp>
        <p:nvSpPr>
          <p:cNvPr id="6" name="Footer Placeholder 5">
            <a:extLst>
              <a:ext uri="{FF2B5EF4-FFF2-40B4-BE49-F238E27FC236}">
                <a16:creationId xmlns:a16="http://schemas.microsoft.com/office/drawing/2014/main" id="{032753A3-8272-48F1-9313-CA5502A59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9FE66-933F-47BC-AEA1-2E64EA351B5E}"/>
              </a:ext>
            </a:extLst>
          </p:cNvPr>
          <p:cNvSpPr>
            <a:spLocks noGrp="1"/>
          </p:cNvSpPr>
          <p:nvPr>
            <p:ph type="sldNum" sz="quarter" idx="12"/>
          </p:nvPr>
        </p:nvSpPr>
        <p:spPr/>
        <p:txBody>
          <a:bodyPr/>
          <a:lstStyle/>
          <a:p>
            <a:fld id="{69E7451A-5A5B-4728-96AF-540AC0E8242E}" type="slidenum">
              <a:rPr lang="en-US" smtClean="0"/>
              <a:t>‹#›</a:t>
            </a:fld>
            <a:endParaRPr lang="en-US"/>
          </a:p>
        </p:txBody>
      </p:sp>
    </p:spTree>
    <p:extLst>
      <p:ext uri="{BB962C8B-B14F-4D97-AF65-F5344CB8AC3E}">
        <p14:creationId xmlns:p14="http://schemas.microsoft.com/office/powerpoint/2010/main" val="3013474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EA50B7-789C-4CC6-96F9-DADB60912F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A5638-7C5A-42F3-A9BD-01AF67EC3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5C889-0C13-48FE-804F-B8007C136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5A6F-C255-4FF6-BA77-6CB5F13BD2FF}" type="datetimeFigureOut">
              <a:rPr lang="en-US" smtClean="0"/>
              <a:t>10/11/2021</a:t>
            </a:fld>
            <a:endParaRPr lang="en-US"/>
          </a:p>
        </p:txBody>
      </p:sp>
      <p:sp>
        <p:nvSpPr>
          <p:cNvPr id="5" name="Footer Placeholder 4">
            <a:extLst>
              <a:ext uri="{FF2B5EF4-FFF2-40B4-BE49-F238E27FC236}">
                <a16:creationId xmlns:a16="http://schemas.microsoft.com/office/drawing/2014/main" id="{114EFBCE-7AF6-4768-A3D2-B2F0ACF016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8BB890-6FC0-4B8D-8CDB-00621C464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7451A-5A5B-4728-96AF-540AC0E8242E}" type="slidenum">
              <a:rPr lang="en-US" smtClean="0"/>
              <a:t>‹#›</a:t>
            </a:fld>
            <a:endParaRPr lang="en-US"/>
          </a:p>
        </p:txBody>
      </p:sp>
    </p:spTree>
    <p:extLst>
      <p:ext uri="{BB962C8B-B14F-4D97-AF65-F5344CB8AC3E}">
        <p14:creationId xmlns:p14="http://schemas.microsoft.com/office/powerpoint/2010/main" val="389788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9B7-E127-4A76-813B-917F9217F4D1}"/>
              </a:ext>
            </a:extLst>
          </p:cNvPr>
          <p:cNvSpPr>
            <a:spLocks noGrp="1"/>
          </p:cNvSpPr>
          <p:nvPr>
            <p:ph type="ctrTitle"/>
          </p:nvPr>
        </p:nvSpPr>
        <p:spPr/>
        <p:txBody>
          <a:bodyPr/>
          <a:lstStyle/>
          <a:p>
            <a:r>
              <a:rPr lang="en-US" dirty="0"/>
              <a:t>CS325 Fall 2021</a:t>
            </a:r>
            <a:br>
              <a:rPr lang="en-US" dirty="0"/>
            </a:br>
            <a:r>
              <a:rPr lang="en-US" dirty="0"/>
              <a:t>Homework Assignment #2</a:t>
            </a:r>
          </a:p>
        </p:txBody>
      </p:sp>
      <p:sp>
        <p:nvSpPr>
          <p:cNvPr id="3" name="Subtitle 2">
            <a:extLst>
              <a:ext uri="{FF2B5EF4-FFF2-40B4-BE49-F238E27FC236}">
                <a16:creationId xmlns:a16="http://schemas.microsoft.com/office/drawing/2014/main" id="{DD2CF8F0-F991-4AD5-AD9F-BF142BB48C3C}"/>
              </a:ext>
            </a:extLst>
          </p:cNvPr>
          <p:cNvSpPr>
            <a:spLocks noGrp="1"/>
          </p:cNvSpPr>
          <p:nvPr>
            <p:ph type="subTitle" idx="1"/>
          </p:nvPr>
        </p:nvSpPr>
        <p:spPr/>
        <p:txBody>
          <a:bodyPr/>
          <a:lstStyle/>
          <a:p>
            <a:r>
              <a:rPr lang="en-US" dirty="0"/>
              <a:t>Student ID: 440000119</a:t>
            </a:r>
          </a:p>
          <a:p>
            <a:r>
              <a:rPr lang="en-US" dirty="0"/>
              <a:t>Student Name: Goh Wei Zhe </a:t>
            </a:r>
          </a:p>
        </p:txBody>
      </p:sp>
    </p:spTree>
    <p:extLst>
      <p:ext uri="{BB962C8B-B14F-4D97-AF65-F5344CB8AC3E}">
        <p14:creationId xmlns:p14="http://schemas.microsoft.com/office/powerpoint/2010/main" val="386924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Hall of Fame</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a:xfrm>
            <a:off x="4940490" y="1825625"/>
            <a:ext cx="6618027" cy="4351338"/>
          </a:xfrm>
        </p:spPr>
        <p:txBody>
          <a:bodyPr>
            <a:normAutofit fontScale="92500" lnSpcReduction="10000"/>
          </a:bodyPr>
          <a:lstStyle/>
          <a:p>
            <a:r>
              <a:rPr lang="en-US" dirty="0"/>
              <a:t>Name of system: </a:t>
            </a:r>
          </a:p>
          <a:p>
            <a:pPr lvl="1"/>
            <a:r>
              <a:rPr lang="en-US" dirty="0"/>
              <a:t>The Steelcase Node Desk</a:t>
            </a:r>
          </a:p>
          <a:p>
            <a:pPr lvl="1"/>
            <a:endParaRPr lang="en-US" dirty="0"/>
          </a:p>
          <a:p>
            <a:r>
              <a:rPr lang="en-US" dirty="0"/>
              <a:t>Purpose of system: </a:t>
            </a:r>
          </a:p>
          <a:p>
            <a:pPr lvl="1"/>
            <a:r>
              <a:rPr lang="en-US" dirty="0"/>
              <a:t>Active learning with mobility. Provides full desk table, under-seat storage and customizable to fit all size</a:t>
            </a:r>
          </a:p>
          <a:p>
            <a:pPr lvl="1"/>
            <a:endParaRPr lang="en-US" dirty="0"/>
          </a:p>
          <a:p>
            <a:r>
              <a:rPr lang="en-US" dirty="0"/>
              <a:t>Target user: </a:t>
            </a:r>
          </a:p>
          <a:p>
            <a:pPr lvl="1"/>
            <a:r>
              <a:rPr lang="en-US" dirty="0"/>
              <a:t>Left and Right handed users. </a:t>
            </a:r>
          </a:p>
          <a:p>
            <a:pPr lvl="1"/>
            <a:r>
              <a:rPr lang="en-US" dirty="0"/>
              <a:t>Children and adult to be used in schools, lectures, discussion or meetings.</a:t>
            </a:r>
          </a:p>
          <a:p>
            <a:pPr lvl="1"/>
            <a:endParaRPr lang="en-US" dirty="0"/>
          </a:p>
        </p:txBody>
      </p:sp>
      <p:pic>
        <p:nvPicPr>
          <p:cNvPr id="1036" name="Picture 12">
            <a:extLst>
              <a:ext uri="{FF2B5EF4-FFF2-40B4-BE49-F238E27FC236}">
                <a16:creationId xmlns:a16="http://schemas.microsoft.com/office/drawing/2014/main" id="{91E7D718-EE95-4A03-92DC-B01BBD25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3373124" cy="414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95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7653-328D-4B0E-9DE4-35D09B664625}"/>
              </a:ext>
            </a:extLst>
          </p:cNvPr>
          <p:cNvSpPr>
            <a:spLocks noGrp="1"/>
          </p:cNvSpPr>
          <p:nvPr>
            <p:ph type="title"/>
          </p:nvPr>
        </p:nvSpPr>
        <p:spPr/>
        <p:txBody>
          <a:bodyPr/>
          <a:lstStyle/>
          <a:p>
            <a:r>
              <a:rPr lang="en-US" dirty="0"/>
              <a:t>Usability analysis</a:t>
            </a:r>
          </a:p>
        </p:txBody>
      </p:sp>
      <p:sp>
        <p:nvSpPr>
          <p:cNvPr id="4" name="Content Placeholder 3">
            <a:extLst>
              <a:ext uri="{FF2B5EF4-FFF2-40B4-BE49-F238E27FC236}">
                <a16:creationId xmlns:a16="http://schemas.microsoft.com/office/drawing/2014/main" id="{21F42114-9C10-46E0-838B-7D474EF458C5}"/>
              </a:ext>
            </a:extLst>
          </p:cNvPr>
          <p:cNvSpPr>
            <a:spLocks noGrp="1"/>
          </p:cNvSpPr>
          <p:nvPr>
            <p:ph sz="half" idx="2"/>
          </p:nvPr>
        </p:nvSpPr>
        <p:spPr>
          <a:xfrm>
            <a:off x="5672472" y="1542197"/>
            <a:ext cx="6519528" cy="4945815"/>
          </a:xfrm>
        </p:spPr>
        <p:txBody>
          <a:bodyPr/>
          <a:lstStyle/>
          <a:p>
            <a:r>
              <a:rPr lang="en-US" dirty="0"/>
              <a:t>Good points</a:t>
            </a:r>
          </a:p>
          <a:p>
            <a:pPr lvl="1" algn="just"/>
            <a:r>
              <a:rPr lang="en-US" sz="2000" dirty="0"/>
              <a:t>[Learnability]: </a:t>
            </a:r>
          </a:p>
          <a:p>
            <a:pPr lvl="2" algn="just"/>
            <a:r>
              <a:rPr lang="en-US" sz="1800" dirty="0"/>
              <a:t>As a left hander, it helps us to write better on a full desk and more pay attention to lectures or meetings in a comfortable position in order to accomplish our task better. </a:t>
            </a:r>
          </a:p>
          <a:p>
            <a:pPr marL="457200" lvl="1" indent="0" algn="just">
              <a:buNone/>
            </a:pPr>
            <a:r>
              <a:rPr lang="en-US" sz="2000" dirty="0"/>
              <a:t> </a:t>
            </a:r>
          </a:p>
          <a:p>
            <a:pPr lvl="1" algn="just"/>
            <a:r>
              <a:rPr lang="en-US" sz="2000" dirty="0"/>
              <a:t>[Efficiency]: </a:t>
            </a:r>
          </a:p>
          <a:p>
            <a:pPr lvl="2" algn="just"/>
            <a:r>
              <a:rPr lang="en-US" sz="1800" dirty="0"/>
              <a:t>Both left and right handed users are able to perform task equally at a much faster pace by having more work and writing surface to place materials beside each other. </a:t>
            </a:r>
          </a:p>
          <a:p>
            <a:pPr marL="914400" lvl="2" indent="0" algn="just">
              <a:buNone/>
            </a:pPr>
            <a:endParaRPr lang="en-US" sz="1800" dirty="0"/>
          </a:p>
          <a:p>
            <a:pPr lvl="1" algn="just"/>
            <a:r>
              <a:rPr lang="en-US" sz="2000" dirty="0"/>
              <a:t>[Flexibility]: </a:t>
            </a:r>
          </a:p>
          <a:p>
            <a:pPr lvl="2" algn="just"/>
            <a:r>
              <a:rPr lang="en-US" sz="1800" dirty="0"/>
              <a:t>Able to customize for users of all shape and sizes. </a:t>
            </a:r>
          </a:p>
          <a:p>
            <a:pPr lvl="2"/>
            <a:endParaRPr lang="en-US" sz="1800" dirty="0"/>
          </a:p>
        </p:txBody>
      </p:sp>
      <p:sp>
        <p:nvSpPr>
          <p:cNvPr id="5" name="TextBox 4">
            <a:extLst>
              <a:ext uri="{FF2B5EF4-FFF2-40B4-BE49-F238E27FC236}">
                <a16:creationId xmlns:a16="http://schemas.microsoft.com/office/drawing/2014/main" id="{D6C3971D-1C6C-48F1-B417-EE5553CC6807}"/>
              </a:ext>
            </a:extLst>
          </p:cNvPr>
          <p:cNvSpPr txBox="1"/>
          <p:nvPr/>
        </p:nvSpPr>
        <p:spPr>
          <a:xfrm>
            <a:off x="169433" y="6140900"/>
            <a:ext cx="6232728" cy="369332"/>
          </a:xfrm>
          <a:prstGeom prst="rect">
            <a:avLst/>
          </a:prstGeom>
          <a:noFill/>
        </p:spPr>
        <p:txBody>
          <a:bodyPr wrap="square" rtlCol="0">
            <a:spAutoFit/>
          </a:bodyPr>
          <a:lstStyle/>
          <a:p>
            <a:r>
              <a:rPr lang="en-US" dirty="0">
                <a:solidFill>
                  <a:srgbClr val="FF0000"/>
                </a:solidFill>
              </a:rPr>
              <a:t>https://firewireblog.com/2010/08/23/the-steelcase-node-desk/</a:t>
            </a:r>
          </a:p>
        </p:txBody>
      </p:sp>
      <p:pic>
        <p:nvPicPr>
          <p:cNvPr id="10" name="Picture 9">
            <a:extLst>
              <a:ext uri="{FF2B5EF4-FFF2-40B4-BE49-F238E27FC236}">
                <a16:creationId xmlns:a16="http://schemas.microsoft.com/office/drawing/2014/main" id="{D8A0DFE6-194A-4E18-A77A-E05612538AAE}"/>
              </a:ext>
            </a:extLst>
          </p:cNvPr>
          <p:cNvPicPr>
            <a:picLocks noChangeAspect="1"/>
          </p:cNvPicPr>
          <p:nvPr/>
        </p:nvPicPr>
        <p:blipFill>
          <a:blip r:embed="rId2"/>
          <a:stretch>
            <a:fillRect/>
          </a:stretch>
        </p:blipFill>
        <p:spPr>
          <a:xfrm>
            <a:off x="169433" y="1690688"/>
            <a:ext cx="2924947" cy="1952126"/>
          </a:xfrm>
          <a:prstGeom prst="rect">
            <a:avLst/>
          </a:prstGeom>
        </p:spPr>
      </p:pic>
      <p:pic>
        <p:nvPicPr>
          <p:cNvPr id="12" name="Picture 11">
            <a:extLst>
              <a:ext uri="{FF2B5EF4-FFF2-40B4-BE49-F238E27FC236}">
                <a16:creationId xmlns:a16="http://schemas.microsoft.com/office/drawing/2014/main" id="{C1E76D9C-95B4-4A25-BDF2-C17C25CB1651}"/>
              </a:ext>
            </a:extLst>
          </p:cNvPr>
          <p:cNvPicPr>
            <a:picLocks noChangeAspect="1"/>
          </p:cNvPicPr>
          <p:nvPr/>
        </p:nvPicPr>
        <p:blipFill>
          <a:blip r:embed="rId3"/>
          <a:stretch>
            <a:fillRect/>
          </a:stretch>
        </p:blipFill>
        <p:spPr>
          <a:xfrm>
            <a:off x="169433" y="3616257"/>
            <a:ext cx="2924947" cy="2014453"/>
          </a:xfrm>
          <a:prstGeom prst="rect">
            <a:avLst/>
          </a:prstGeom>
        </p:spPr>
      </p:pic>
      <p:pic>
        <p:nvPicPr>
          <p:cNvPr id="13" name="Picture 12">
            <a:extLst>
              <a:ext uri="{FF2B5EF4-FFF2-40B4-BE49-F238E27FC236}">
                <a16:creationId xmlns:a16="http://schemas.microsoft.com/office/drawing/2014/main" id="{E823F499-DCC7-4011-8E33-443FE0C1FF2E}"/>
              </a:ext>
            </a:extLst>
          </p:cNvPr>
          <p:cNvPicPr>
            <a:picLocks noChangeAspect="1"/>
          </p:cNvPicPr>
          <p:nvPr/>
        </p:nvPicPr>
        <p:blipFill>
          <a:blip r:embed="rId4"/>
          <a:stretch>
            <a:fillRect/>
          </a:stretch>
        </p:blipFill>
        <p:spPr>
          <a:xfrm>
            <a:off x="3094380" y="1737838"/>
            <a:ext cx="2578092" cy="3919429"/>
          </a:xfrm>
          <a:prstGeom prst="rect">
            <a:avLst/>
          </a:prstGeom>
        </p:spPr>
      </p:pic>
    </p:spTree>
    <p:extLst>
      <p:ext uri="{BB962C8B-B14F-4D97-AF65-F5344CB8AC3E}">
        <p14:creationId xmlns:p14="http://schemas.microsoft.com/office/powerpoint/2010/main" val="235567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2A3C-95A9-46D4-B6EE-A3205D6A0CDB}"/>
              </a:ext>
            </a:extLst>
          </p:cNvPr>
          <p:cNvSpPr>
            <a:spLocks noGrp="1"/>
          </p:cNvSpPr>
          <p:nvPr>
            <p:ph type="title"/>
          </p:nvPr>
        </p:nvSpPr>
        <p:spPr/>
        <p:txBody>
          <a:bodyPr/>
          <a:lstStyle/>
          <a:p>
            <a:r>
              <a:rPr lang="en-US" dirty="0"/>
              <a:t>Hall of Shame</a:t>
            </a:r>
          </a:p>
        </p:txBody>
      </p:sp>
      <p:sp>
        <p:nvSpPr>
          <p:cNvPr id="4" name="Content Placeholder 3">
            <a:extLst>
              <a:ext uri="{FF2B5EF4-FFF2-40B4-BE49-F238E27FC236}">
                <a16:creationId xmlns:a16="http://schemas.microsoft.com/office/drawing/2014/main" id="{3D93E8E3-6C60-412F-A264-B3393AE988BF}"/>
              </a:ext>
            </a:extLst>
          </p:cNvPr>
          <p:cNvSpPr>
            <a:spLocks noGrp="1"/>
          </p:cNvSpPr>
          <p:nvPr>
            <p:ph sz="half" idx="2"/>
          </p:nvPr>
        </p:nvSpPr>
        <p:spPr/>
        <p:txBody>
          <a:bodyPr/>
          <a:lstStyle/>
          <a:p>
            <a:r>
              <a:rPr lang="en-US" dirty="0"/>
              <a:t>Name of system: </a:t>
            </a:r>
          </a:p>
          <a:p>
            <a:pPr lvl="1"/>
            <a:r>
              <a:rPr lang="en-US" dirty="0"/>
              <a:t>Right Handed Flip Desk</a:t>
            </a:r>
          </a:p>
          <a:p>
            <a:pPr lvl="1"/>
            <a:endParaRPr lang="en-US" dirty="0"/>
          </a:p>
          <a:p>
            <a:r>
              <a:rPr lang="en-US" dirty="0"/>
              <a:t>Purpose of system: </a:t>
            </a:r>
          </a:p>
          <a:p>
            <a:pPr lvl="1"/>
            <a:r>
              <a:rPr lang="en-US" dirty="0"/>
              <a:t>Promotes active learning with mobility</a:t>
            </a:r>
          </a:p>
          <a:p>
            <a:pPr lvl="1"/>
            <a:endParaRPr lang="en-US" dirty="0"/>
          </a:p>
          <a:p>
            <a:r>
              <a:rPr lang="en-US" dirty="0"/>
              <a:t>Target user: </a:t>
            </a:r>
          </a:p>
          <a:p>
            <a:pPr lvl="1"/>
            <a:r>
              <a:rPr lang="en-US" dirty="0"/>
              <a:t>Right handed users</a:t>
            </a:r>
          </a:p>
          <a:p>
            <a:pPr lvl="1"/>
            <a:endParaRPr lang="en-US" dirty="0"/>
          </a:p>
        </p:txBody>
      </p:sp>
      <p:pic>
        <p:nvPicPr>
          <p:cNvPr id="3074" name="Picture 2" descr="Writing armchair - Wikipedia">
            <a:extLst>
              <a:ext uri="{FF2B5EF4-FFF2-40B4-BE49-F238E27FC236}">
                <a16:creationId xmlns:a16="http://schemas.microsoft.com/office/drawing/2014/main" id="{37BFBFD7-F60B-4C5C-B22B-50691C829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026" y="1825625"/>
            <a:ext cx="20955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5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7653-328D-4B0E-9DE4-35D09B664625}"/>
              </a:ext>
            </a:extLst>
          </p:cNvPr>
          <p:cNvSpPr>
            <a:spLocks noGrp="1"/>
          </p:cNvSpPr>
          <p:nvPr>
            <p:ph type="title"/>
          </p:nvPr>
        </p:nvSpPr>
        <p:spPr/>
        <p:txBody>
          <a:bodyPr/>
          <a:lstStyle/>
          <a:p>
            <a:r>
              <a:rPr lang="en-US" dirty="0"/>
              <a:t>Usability analysis</a:t>
            </a:r>
          </a:p>
        </p:txBody>
      </p:sp>
      <p:sp>
        <p:nvSpPr>
          <p:cNvPr id="4" name="Content Placeholder 3">
            <a:extLst>
              <a:ext uri="{FF2B5EF4-FFF2-40B4-BE49-F238E27FC236}">
                <a16:creationId xmlns:a16="http://schemas.microsoft.com/office/drawing/2014/main" id="{21F42114-9C10-46E0-838B-7D474EF458C5}"/>
              </a:ext>
            </a:extLst>
          </p:cNvPr>
          <p:cNvSpPr>
            <a:spLocks noGrp="1"/>
          </p:cNvSpPr>
          <p:nvPr>
            <p:ph sz="half" idx="2"/>
          </p:nvPr>
        </p:nvSpPr>
        <p:spPr>
          <a:xfrm>
            <a:off x="5944786" y="365125"/>
            <a:ext cx="6172199" cy="6345060"/>
          </a:xfrm>
        </p:spPr>
        <p:txBody>
          <a:bodyPr/>
          <a:lstStyle/>
          <a:p>
            <a:r>
              <a:rPr lang="en-US" dirty="0"/>
              <a:t>Bad points</a:t>
            </a:r>
          </a:p>
          <a:p>
            <a:pPr lvl="1" algn="just"/>
            <a:r>
              <a:rPr lang="en-US" sz="2000" dirty="0"/>
              <a:t>[Learnability]: </a:t>
            </a:r>
          </a:p>
          <a:p>
            <a:pPr lvl="2" algn="just"/>
            <a:r>
              <a:rPr lang="en-US" sz="1800" dirty="0"/>
              <a:t>Left handers have to twist their body and face towards the right to write on right biased desk. Left handed users can experience back, shoulder, neck problems in a long run while accomplishing task. </a:t>
            </a:r>
          </a:p>
          <a:p>
            <a:pPr marL="457200" lvl="1" indent="0" algn="just">
              <a:buNone/>
            </a:pPr>
            <a:endParaRPr lang="en-US" sz="2000" dirty="0"/>
          </a:p>
          <a:p>
            <a:pPr lvl="1" algn="just"/>
            <a:r>
              <a:rPr lang="en-US" sz="2000" dirty="0"/>
              <a:t>[Efficiency]: </a:t>
            </a:r>
          </a:p>
          <a:p>
            <a:pPr lvl="2" algn="just"/>
            <a:r>
              <a:rPr lang="en-US" sz="1800" dirty="0"/>
              <a:t>Inefficient and awkward writing position for left handers may cause them in slower writings, impacting learning abilities, medical conditions and be disadvantaged in timed test or examination such as accused as cheating.</a:t>
            </a:r>
          </a:p>
          <a:p>
            <a:pPr lvl="1" algn="just"/>
            <a:endParaRPr lang="en-US" sz="2000" dirty="0"/>
          </a:p>
          <a:p>
            <a:pPr lvl="1" algn="just"/>
            <a:r>
              <a:rPr lang="en-US" sz="2000" dirty="0"/>
              <a:t>[Flexibility]:</a:t>
            </a:r>
          </a:p>
          <a:p>
            <a:pPr lvl="2" algn="just"/>
            <a:r>
              <a:rPr lang="en-US" sz="1800" dirty="0"/>
              <a:t>Flexible for users who are majority users who are right handed but does not apply well for minorities such as left hand users.</a:t>
            </a:r>
          </a:p>
          <a:p>
            <a:pPr lvl="2" algn="just"/>
            <a:r>
              <a:rPr lang="en-US" sz="1800" dirty="0"/>
              <a:t>Not enough room space for laptops, textbooks, etc.</a:t>
            </a:r>
          </a:p>
          <a:p>
            <a:pPr lvl="2" algn="just"/>
            <a:r>
              <a:rPr lang="en-US" sz="1800" dirty="0"/>
              <a:t> Does not fit everyone’s size. </a:t>
            </a:r>
          </a:p>
        </p:txBody>
      </p:sp>
      <p:sp>
        <p:nvSpPr>
          <p:cNvPr id="5" name="TextBox 4">
            <a:extLst>
              <a:ext uri="{FF2B5EF4-FFF2-40B4-BE49-F238E27FC236}">
                <a16:creationId xmlns:a16="http://schemas.microsoft.com/office/drawing/2014/main" id="{DFA92BE0-F906-4646-A4AD-00D3BE9084C4}"/>
              </a:ext>
            </a:extLst>
          </p:cNvPr>
          <p:cNvSpPr txBox="1"/>
          <p:nvPr/>
        </p:nvSpPr>
        <p:spPr>
          <a:xfrm>
            <a:off x="354842" y="6166798"/>
            <a:ext cx="5181600" cy="369332"/>
          </a:xfrm>
          <a:prstGeom prst="rect">
            <a:avLst/>
          </a:prstGeom>
          <a:noFill/>
        </p:spPr>
        <p:txBody>
          <a:bodyPr wrap="square" rtlCol="0">
            <a:spAutoFit/>
          </a:bodyPr>
          <a:lstStyle/>
          <a:p>
            <a:r>
              <a:rPr lang="en-US" dirty="0">
                <a:solidFill>
                  <a:srgbClr val="FF0000"/>
                </a:solidFill>
              </a:rPr>
              <a:t>You may add new slides if needed.</a:t>
            </a:r>
          </a:p>
        </p:txBody>
      </p:sp>
      <p:pic>
        <p:nvPicPr>
          <p:cNvPr id="7" name="Picture 6">
            <a:extLst>
              <a:ext uri="{FF2B5EF4-FFF2-40B4-BE49-F238E27FC236}">
                <a16:creationId xmlns:a16="http://schemas.microsoft.com/office/drawing/2014/main" id="{5EDF0225-E82F-4FB7-BA31-8F9E695ED385}"/>
              </a:ext>
            </a:extLst>
          </p:cNvPr>
          <p:cNvPicPr>
            <a:picLocks noChangeAspect="1"/>
          </p:cNvPicPr>
          <p:nvPr/>
        </p:nvPicPr>
        <p:blipFill>
          <a:blip r:embed="rId2"/>
          <a:stretch>
            <a:fillRect/>
          </a:stretch>
        </p:blipFill>
        <p:spPr>
          <a:xfrm>
            <a:off x="101127" y="1900670"/>
            <a:ext cx="2959337" cy="1975453"/>
          </a:xfrm>
          <a:prstGeom prst="rect">
            <a:avLst/>
          </a:prstGeom>
        </p:spPr>
      </p:pic>
      <p:pic>
        <p:nvPicPr>
          <p:cNvPr id="10" name="Picture 9">
            <a:extLst>
              <a:ext uri="{FF2B5EF4-FFF2-40B4-BE49-F238E27FC236}">
                <a16:creationId xmlns:a16="http://schemas.microsoft.com/office/drawing/2014/main" id="{B7C7E272-8DA8-4219-BCCC-97FA2B6A61AF}"/>
              </a:ext>
            </a:extLst>
          </p:cNvPr>
          <p:cNvPicPr>
            <a:picLocks noChangeAspect="1"/>
          </p:cNvPicPr>
          <p:nvPr/>
        </p:nvPicPr>
        <p:blipFill>
          <a:blip r:embed="rId3"/>
          <a:stretch>
            <a:fillRect/>
          </a:stretch>
        </p:blipFill>
        <p:spPr>
          <a:xfrm>
            <a:off x="101127" y="3893394"/>
            <a:ext cx="2959337" cy="1982756"/>
          </a:xfrm>
          <a:prstGeom prst="rect">
            <a:avLst/>
          </a:prstGeom>
        </p:spPr>
      </p:pic>
      <p:pic>
        <p:nvPicPr>
          <p:cNvPr id="4098" name="Picture 2">
            <a:extLst>
              <a:ext uri="{FF2B5EF4-FFF2-40B4-BE49-F238E27FC236}">
                <a16:creationId xmlns:a16="http://schemas.microsoft.com/office/drawing/2014/main" id="{914C197A-5EB2-4097-9517-0D35EECB0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464" y="1930367"/>
            <a:ext cx="2959337" cy="394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6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TotalTime>
  <Words>338</Words>
  <Application>Microsoft Office PowerPoint</Application>
  <PresentationFormat>Widescreen</PresentationFormat>
  <Paragraphs>46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CS325 Fall 2021 Homework Assignment #2</vt:lpstr>
      <vt:lpstr>Hall of Fame</vt:lpstr>
      <vt:lpstr>Usability analysis</vt:lpstr>
      <vt:lpstr>Hall of Shame</vt:lpstr>
      <vt:lpstr>Usability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Guan Yunqing</dc:creator>
  <cp:lastModifiedBy>Wei Zhe Goh</cp:lastModifiedBy>
  <cp:revision>20</cp:revision>
  <dcterms:created xsi:type="dcterms:W3CDTF">2021-09-04T11:32:57Z</dcterms:created>
  <dcterms:modified xsi:type="dcterms:W3CDTF">2021-10-11T12:59:16Z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f8e180-8f22-4ead-b44a-2d560df875da_Enabled">
    <vt:lpwstr>true</vt:lpwstr>
  </property>
  <property fmtid="{D5CDD505-2E9C-101B-9397-08002B2CF9AE}" pid="3" name="MSIP_Label_3ef8e180-8f22-4ead-b44a-2d560df875da_SetDate">
    <vt:lpwstr>2021-09-04T12:03:53Z</vt:lpwstr>
  </property>
  <property fmtid="{D5CDD505-2E9C-101B-9397-08002B2CF9AE}" pid="4" name="MSIP_Label_3ef8e180-8f22-4ead-b44a-2d560df875da_Method">
    <vt:lpwstr>Privileged</vt:lpwstr>
  </property>
  <property fmtid="{D5CDD505-2E9C-101B-9397-08002B2CF9AE}" pid="5" name="MSIP_Label_3ef8e180-8f22-4ead-b44a-2d560df875da_Name">
    <vt:lpwstr>Public</vt:lpwstr>
  </property>
  <property fmtid="{D5CDD505-2E9C-101B-9397-08002B2CF9AE}" pid="6" name="MSIP_Label_3ef8e180-8f22-4ead-b44a-2d560df875da_SiteId">
    <vt:lpwstr>64991f7f-44d6-4d8c-9cd4-7862e8cb94c6</vt:lpwstr>
  </property>
  <property fmtid="{D5CDD505-2E9C-101B-9397-08002B2CF9AE}" pid="7" name="MSIP_Label_3ef8e180-8f22-4ead-b44a-2d560df875da_ActionId">
    <vt:lpwstr>025f1150-3e89-4d69-8112-59f0e10327aa</vt:lpwstr>
  </property>
  <property fmtid="{D5CDD505-2E9C-101B-9397-08002B2CF9AE}" pid="8" name="MSIP_Label_3ef8e180-8f22-4ead-b44a-2d560df875da_ContentBits">
    <vt:lpwstr>0</vt:lpwstr>
  </property>
</Properties>
</file>